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34" r:id="rId3"/>
    <p:sldId id="415" r:id="rId4"/>
    <p:sldId id="303" r:id="rId5"/>
    <p:sldId id="405" r:id="rId6"/>
    <p:sldId id="406" r:id="rId7"/>
    <p:sldId id="407" r:id="rId8"/>
    <p:sldId id="408" r:id="rId9"/>
    <p:sldId id="409" r:id="rId10"/>
    <p:sldId id="336" r:id="rId11"/>
    <p:sldId id="411" r:id="rId12"/>
    <p:sldId id="412" r:id="rId13"/>
    <p:sldId id="413" r:id="rId14"/>
    <p:sldId id="410" r:id="rId15"/>
    <p:sldId id="414" r:id="rId16"/>
    <p:sldId id="335" r:id="rId17"/>
    <p:sldId id="354" r:id="rId18"/>
    <p:sldId id="432" r:id="rId19"/>
    <p:sldId id="431" r:id="rId20"/>
    <p:sldId id="307" r:id="rId21"/>
    <p:sldId id="302" r:id="rId22"/>
    <p:sldId id="429" r:id="rId23"/>
    <p:sldId id="419" r:id="rId24"/>
    <p:sldId id="430" r:id="rId25"/>
    <p:sldId id="389" r:id="rId26"/>
    <p:sldId id="418" r:id="rId27"/>
    <p:sldId id="420" r:id="rId28"/>
    <p:sldId id="422" r:id="rId29"/>
    <p:sldId id="424" r:id="rId30"/>
    <p:sldId id="426" r:id="rId31"/>
    <p:sldId id="427" r:id="rId32"/>
    <p:sldId id="393" r:id="rId33"/>
    <p:sldId id="390" r:id="rId34"/>
    <p:sldId id="391" r:id="rId35"/>
    <p:sldId id="401" r:id="rId36"/>
    <p:sldId id="423" r:id="rId37"/>
    <p:sldId id="30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0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085184"/>
            <a:ext cx="8458200" cy="12961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Разработал: </a:t>
            </a:r>
            <a:r>
              <a:rPr lang="ru-RU" sz="1800" b="1" dirty="0" smtClean="0">
                <a:solidFill>
                  <a:srgbClr val="002060"/>
                </a:solidFill>
              </a:rPr>
              <a:t>советник директора по воспитанию и взаимодействию с детскими общественными объединениями                     Самсонова </a:t>
            </a:r>
            <a:r>
              <a:rPr lang="ru-RU" sz="1800" b="1" dirty="0">
                <a:solidFill>
                  <a:srgbClr val="002060"/>
                </a:solidFill>
              </a:rPr>
              <a:t>Надежда </a:t>
            </a:r>
            <a:r>
              <a:rPr lang="ru-RU" sz="1800" b="1" dirty="0" smtClean="0">
                <a:solidFill>
                  <a:srgbClr val="002060"/>
                </a:solidFill>
              </a:rPr>
              <a:t>Алексеевна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- 2026  год -</a:t>
            </a: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458200" cy="18002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Зазерская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Тацинский район, Ростовская область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«Декоративно-прикладное искусство как средство патриотического воспитания школьников.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Проект лепки из </a:t>
            </a:r>
            <a:r>
              <a:rPr lang="ru-RU" sz="3200" b="1" smtClean="0">
                <a:solidFill>
                  <a:srgbClr val="C00000"/>
                </a:solidFill>
              </a:rPr>
              <a:t>глины игрушки «Донской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скакун – символ года</a:t>
            </a:r>
            <a:r>
              <a:rPr lang="ru-RU" sz="3200" b="1" dirty="0" smtClean="0">
                <a:solidFill>
                  <a:srgbClr val="C00000"/>
                </a:solidFill>
              </a:rPr>
              <a:t>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F:\1113.03.2026 г. Орлята России ВП на конкурс\Attachments_zazsch@yandex.ru_2026-03-13_09-45-53\IMG_20260312_231147_9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этап. </a:t>
            </a:r>
            <a:r>
              <a:rPr lang="ru-RU" dirty="0"/>
              <a:t>Выполнение эскиза </a:t>
            </a:r>
            <a:r>
              <a:rPr lang="ru-RU" dirty="0" smtClean="0"/>
              <a:t>игрушки Донского скакуна </a:t>
            </a:r>
            <a:r>
              <a:rPr lang="ru-RU" dirty="0"/>
              <a:t>– символа </a:t>
            </a:r>
            <a:r>
              <a:rPr lang="ru-RU" dirty="0" smtClean="0"/>
              <a:t>года.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листе бумаге   выполняется эскиз игрушки коня. Из истории Донского казачества известно о том, что конь для казака имел важное значение. Казаки были отличными всадниками, воинами, землепашцами и любили коня. Неслучайно возникли такие пословицы:  «Казак без коня, что солдат без ружья», «Казак с пеленок на лошади»,  «Казаку конь – отец родной и товарищ дорогой»,  «Казак сам не поест, а коня накормит» ….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X\Desktop\2. Донской скакун\Attachments_zazsch@yandex.ru_2026-03-12_15-57-34 (1)\IMG_20260312_155351_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4" y="4293096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2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освоения казаками Дона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800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/>
              <a:t>К середине XVII века левый берег Дона стал активно осваиваться казаками после того, как эти земли были отбиты ими у кочевых племен. Именно в </a:t>
            </a:r>
            <a:r>
              <a:rPr lang="ru-RU" sz="2400" dirty="0" err="1"/>
              <a:t>задонье</a:t>
            </a:r>
            <a:r>
              <a:rPr lang="ru-RU" sz="2400" dirty="0"/>
              <a:t> начали образовываться первые заводы по разведению донской породы лошадей.</a:t>
            </a:r>
          </a:p>
          <a:p>
            <a:pPr fontAlgn="base"/>
            <a:r>
              <a:rPr lang="ru-RU" sz="2400" dirty="0"/>
              <a:t>Первый такой завод появился в начале 70-х годов XVII столетия, его хозяином был атаман Матвей Иванович Платов, который основал казачью станицу Новочеркасск, был участником суворовских походов и поспособствовал сохранению и развитию донской породы лошадей. Последователем М. И. Платова стал </a:t>
            </a:r>
            <a:r>
              <a:rPr lang="ru-RU" sz="2400" dirty="0" err="1"/>
              <a:t>конезаводчик</a:t>
            </a:r>
            <a:r>
              <a:rPr lang="ru-RU" sz="2400" dirty="0"/>
              <a:t> Василий Дмитриевич Иловайский – его вклад в развитие донской породы лошадей был настолько велик, что конкуренцию ему мог составить только граф Алексей Орлов, который занимался разведением легендарных рысаков.</a:t>
            </a:r>
          </a:p>
        </p:txBody>
      </p:sp>
    </p:spTree>
    <p:extLst>
      <p:ext uri="{BB962C8B-B14F-4D97-AF65-F5344CB8AC3E}">
        <p14:creationId xmlns:p14="http://schemas.microsoft.com/office/powerpoint/2010/main" val="4039343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 Донской породы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Родиной донской породы лошадей считается Ростовская область, расположенная на берегу реки Дон. Эта территория являлась местом казачьих поселений, где конь был необходимым атрибутом не только в мирной жизни, но и в военных боевых действиях. В период XVIII-XIX веков на территорию донских казачьих поселений в виде трофея поступало множество турецких, персидских и карабахских пород лошадей. Все эти восточные породы внесли свою лепту в развитие масти и благодаря этому обстоятельству донская порода лошадей имеет характерный каштаново-золотистый окрас, большую выносливость, а также красоту и статность.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72411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Донской скакун</a:t>
            </a:r>
            <a:endParaRPr lang="ru-RU" sz="4000" dirty="0"/>
          </a:p>
        </p:txBody>
      </p:sp>
      <p:pic>
        <p:nvPicPr>
          <p:cNvPr id="4" name="Объект 3" descr="Конь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96944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648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 выносливости дончака следует сказать отдельно – эта порода является одной из десятка лидирующих пород по всему миру. Сила и выносливость породы, хорошая обучаемость и высокий интеллект позволяют донским коням принимать участие в таких видах спорта, как конкур, выездка, троеборье, беговые заезды.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373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Разведение лошаде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76456" cy="5904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843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 над проектом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1. Выполнение на бумаге эскиза игрушки Донского скакуна – символа 2026 года.</a:t>
            </a:r>
          </a:p>
          <a:p>
            <a:r>
              <a:rPr lang="ru-RU" b="1" dirty="0" smtClean="0"/>
              <a:t>2. Лепка изделия из целого куска глины с помощью нанесения стекой линий деления его на основные части (ноги, шея,  голова, хвост, уши, грива) . Сглаживание шероховатостей влажной салфеткой.</a:t>
            </a:r>
          </a:p>
          <a:p>
            <a:r>
              <a:rPr lang="ru-RU" b="1" dirty="0"/>
              <a:t>3</a:t>
            </a:r>
            <a:r>
              <a:rPr lang="ru-RU" b="1" dirty="0" smtClean="0"/>
              <a:t>. Сушка изделия (3-5 дней) и выравнивание поверхности наждачной бумагой.</a:t>
            </a:r>
          </a:p>
          <a:p>
            <a:r>
              <a:rPr lang="ru-RU" b="1" dirty="0"/>
              <a:t>4</a:t>
            </a:r>
            <a:r>
              <a:rPr lang="ru-RU" b="1" dirty="0" smtClean="0"/>
              <a:t>. Покрытие изделия белой гуашью. Сушка изделия 2-3 дня.</a:t>
            </a:r>
          </a:p>
          <a:p>
            <a:r>
              <a:rPr lang="ru-RU" b="1" dirty="0" smtClean="0"/>
              <a:t>5. Роспись гуашью изделия по эскизу и их сушка 2-3 дня.</a:t>
            </a:r>
          </a:p>
          <a:p>
            <a:r>
              <a:rPr lang="ru-RU" b="1" dirty="0"/>
              <a:t>6</a:t>
            </a:r>
            <a:r>
              <a:rPr lang="ru-RU" b="1" dirty="0" smtClean="0"/>
              <a:t>. </a:t>
            </a:r>
            <a:r>
              <a:rPr lang="ru-RU" b="1" dirty="0"/>
              <a:t>П</a:t>
            </a:r>
            <a:r>
              <a:rPr lang="ru-RU" b="1" dirty="0" smtClean="0"/>
              <a:t>окрытие лаком готовой игрушки и сушка 1-2 дня.</a:t>
            </a:r>
          </a:p>
        </p:txBody>
      </p:sp>
    </p:spTree>
    <p:extLst>
      <p:ext uri="{BB962C8B-B14F-4D97-AF65-F5344CB8AC3E}">
        <p14:creationId xmlns:p14="http://schemas.microsoft.com/office/powerpoint/2010/main" val="11648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</a:t>
            </a:r>
            <a:r>
              <a:rPr lang="ru-RU" dirty="0" smtClean="0"/>
              <a:t> Этап «Эскиз игрушки Донского скакуна».</a:t>
            </a:r>
            <a:endParaRPr lang="ru-RU" dirty="0"/>
          </a:p>
        </p:txBody>
      </p:sp>
      <p:pic>
        <p:nvPicPr>
          <p:cNvPr id="2050" name="Picture 2" descr="C:\Users\X\Desktop\2. Донской скакун\Attachments_zazsch@yandex.ru_2026-03-12_16-12-46\17732501267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392488" cy="329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rud\Desktop\Для конкурса\Эскиз игрушки в карандаш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20" y="3069724"/>
            <a:ext cx="4764023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восточному календарю 2026 год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  Год красной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Огненной лошади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 smtClean="0"/>
              <a:t>Цвет игрушки лошадки, как символ года,  берем красный. Донской скакун обитатель Донских степей, которые по весне превращаются в лазоревые степи, поэтому элементами росписи становятся «</a:t>
            </a:r>
            <a:r>
              <a:rPr lang="ru-RU" sz="2800" b="1" dirty="0" err="1"/>
              <a:t>л</a:t>
            </a:r>
            <a:r>
              <a:rPr lang="ru-RU" sz="2800" b="1" dirty="0" err="1" smtClean="0"/>
              <a:t>азорики</a:t>
            </a:r>
            <a:r>
              <a:rPr lang="ru-RU" sz="2800" b="1" dirty="0" smtClean="0"/>
              <a:t>», так называли казаки тюльпаны</a:t>
            </a:r>
            <a:r>
              <a:rPr lang="ru-RU" dirty="0" smtClean="0"/>
              <a:t>. </a:t>
            </a:r>
            <a:r>
              <a:rPr lang="ru-RU" sz="2800" b="1" dirty="0" smtClean="0"/>
              <a:t>По цвету тюльпаны бывают разные: желтые, розовые, белые и др. Гриву </a:t>
            </a:r>
            <a:r>
              <a:rPr lang="ru-RU" sz="2800" b="1" dirty="0"/>
              <a:t>,</a:t>
            </a:r>
            <a:r>
              <a:rPr lang="ru-RU" sz="2800" b="1" dirty="0" smtClean="0"/>
              <a:t> хвост и копыта расписываем черным цветом, можно взять золотистый. Белым цветом делаем обводку «</a:t>
            </a:r>
            <a:r>
              <a:rPr lang="ru-RU" sz="2800" b="1" dirty="0" err="1" smtClean="0"/>
              <a:t>бликовку</a:t>
            </a:r>
            <a:r>
              <a:rPr lang="ru-RU" sz="2800" b="1" dirty="0" smtClean="0"/>
              <a:t>» элементов росписи, чтобы подчеркнуть и выделить их на фоне изделия.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41555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Цветовое решение эскиза изделия</a:t>
            </a:r>
            <a:endParaRPr lang="ru-RU" dirty="0"/>
          </a:p>
        </p:txBody>
      </p:sp>
      <p:pic>
        <p:nvPicPr>
          <p:cNvPr id="2050" name="Picture 2" descr="C:\Users\Trud\Desktop\Для конкурса\17735547654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820263" cy="51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812088" cy="466734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200" b="1" dirty="0">
                <a:solidFill>
                  <a:schemeClr val="accent2">
                    <a:lumMod val="50000"/>
                  </a:schemeClr>
                </a:solidFill>
              </a:rPr>
              <a:t>Актуальность состоит в обращении к </a:t>
            </a:r>
            <a:r>
              <a:rPr lang="ru-RU" sz="4200" b="1" dirty="0" smtClean="0">
                <a:solidFill>
                  <a:schemeClr val="accent2">
                    <a:lumMod val="50000"/>
                  </a:schemeClr>
                </a:solidFill>
              </a:rPr>
              <a:t> истории и культуре Донского казачества, к  русским народным ремеслам</a:t>
            </a:r>
            <a:r>
              <a:rPr lang="ru-RU" sz="42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4200" b="1" dirty="0" smtClean="0">
                <a:solidFill>
                  <a:schemeClr val="accent2">
                    <a:lumMod val="50000"/>
                  </a:schemeClr>
                </a:solidFill>
              </a:rPr>
              <a:t>воспитании патриотов родного казачьего края, развитии  креативного мышления у детей,  создании доброжелательного микроклимата, способствующего к созидательному труду.</a:t>
            </a:r>
          </a:p>
          <a:p>
            <a:pPr marL="0" indent="0" algn="ctr">
              <a:buNone/>
            </a:pPr>
            <a:r>
              <a:rPr lang="ru-RU" sz="4200" b="1" dirty="0" smtClean="0">
                <a:solidFill>
                  <a:schemeClr val="accent2">
                    <a:lumMod val="50000"/>
                  </a:schemeClr>
                </a:solidFill>
              </a:rPr>
              <a:t>В рамках  данного мероприятия, предлагается обучающимся создать </a:t>
            </a:r>
            <a:r>
              <a:rPr lang="ru-RU" sz="4200" b="1" dirty="0">
                <a:solidFill>
                  <a:schemeClr val="accent2">
                    <a:lumMod val="50000"/>
                  </a:schemeClr>
                </a:solidFill>
              </a:rPr>
              <a:t>из </a:t>
            </a:r>
            <a:r>
              <a:rPr lang="ru-RU" sz="4200" b="1" dirty="0" smtClean="0">
                <a:solidFill>
                  <a:schemeClr val="accent2">
                    <a:lumMod val="50000"/>
                  </a:schemeClr>
                </a:solidFill>
              </a:rPr>
              <a:t>глины своими руками игрушку донского скакуна – символа 2026 года.</a:t>
            </a:r>
            <a:endParaRPr lang="ru-RU" sz="5800" b="1" i="1" dirty="0">
              <a:solidFill>
                <a:srgbClr val="AE020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7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AE0206"/>
                </a:solidFill>
              </a:rPr>
              <a:t>Перед началом лепки </a:t>
            </a:r>
            <a:r>
              <a:rPr lang="ru-RU" dirty="0" smtClean="0">
                <a:solidFill>
                  <a:srgbClr val="AE0206"/>
                </a:solidFill>
              </a:rPr>
              <a:t>повторяем правила техники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Посмотрите: какие инструменты нам подходят для работы? Особенно будьте осторожны с деревянными и пластмассовыми стеками и ножичками; нельзя взмахивать рукой с инструментом – это может нанести </a:t>
            </a:r>
            <a:r>
              <a:rPr lang="ru-RU" dirty="0" smtClean="0"/>
              <a:t>травму себе и </a:t>
            </a:r>
            <a:r>
              <a:rPr lang="ru-RU" dirty="0"/>
              <a:t>соседу. </a:t>
            </a:r>
            <a:r>
              <a:rPr lang="ru-RU" dirty="0" smtClean="0"/>
              <a:t>Работать только на доске для лепки, нельзя прикасаться руками к лицу и одежде. После лепки вытереть руки, инструменты и убрать рабочее место влажными салфетками. Потом вымыть руки с мылом.</a:t>
            </a:r>
          </a:p>
          <a:p>
            <a:pPr marL="0" indent="0">
              <a:buNone/>
            </a:pPr>
            <a:r>
              <a:rPr lang="ru-RU" dirty="0" smtClean="0"/>
              <a:t>- Посмотрите</a:t>
            </a:r>
            <a:r>
              <a:rPr lang="ru-RU" dirty="0"/>
              <a:t>, как дружно мы сидим, -  у нас скульптурная мастерская.</a:t>
            </a:r>
          </a:p>
          <a:p>
            <a:pPr marL="0" indent="0">
              <a:buNone/>
            </a:pPr>
            <a:r>
              <a:rPr lang="ru-RU" i="1" dirty="0"/>
              <a:t>(Столы поставлены по кругу; в центре на отдельном столике наглядность – образцы </a:t>
            </a:r>
            <a:r>
              <a:rPr lang="ru-RU" i="1" dirty="0" smtClean="0"/>
              <a:t>игрушек.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3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756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AE0206"/>
                </a:solidFill>
              </a:rPr>
              <a:t/>
            </a:r>
            <a:br>
              <a:rPr lang="ru-RU" b="1" dirty="0" smtClean="0">
                <a:solidFill>
                  <a:srgbClr val="AE0206"/>
                </a:solidFill>
              </a:rPr>
            </a:br>
            <a:r>
              <a:rPr lang="ru-RU" b="1" dirty="0">
                <a:solidFill>
                  <a:srgbClr val="AE0206"/>
                </a:solidFill>
              </a:rPr>
              <a:t/>
            </a:r>
            <a:br>
              <a:rPr lang="ru-RU" b="1" dirty="0">
                <a:solidFill>
                  <a:srgbClr val="AE0206"/>
                </a:solidFill>
              </a:rPr>
            </a:br>
            <a:r>
              <a:rPr lang="ru-RU" dirty="0" smtClean="0">
                <a:solidFill>
                  <a:srgbClr val="AE0206"/>
                </a:solidFill>
                <a:effectLst/>
              </a:rPr>
              <a:t>Существует 3 способа лепки из глины: конструктивный, пластический, комбинированный.</a:t>
            </a:r>
            <a:r>
              <a:rPr lang="ru-RU" dirty="0">
                <a:effectLst/>
              </a:rPr>
              <a:t> </a:t>
            </a:r>
            <a:r>
              <a:rPr lang="ru-RU" dirty="0" smtClean="0">
                <a:effectLst/>
              </a:rPr>
              <a:t>                                              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Мы выбираем пластический</a:t>
            </a:r>
            <a:r>
              <a:rPr lang="ru-RU" dirty="0" smtClean="0">
                <a:effectLst/>
              </a:rPr>
              <a:t>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348880"/>
            <a:ext cx="8686800" cy="37312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Пластический </a:t>
            </a:r>
            <a:r>
              <a:rPr lang="ru-RU" sz="2800" b="1" dirty="0">
                <a:solidFill>
                  <a:srgbClr val="002060"/>
                </a:solidFill>
              </a:rPr>
              <a:t>способ лепки из глины заключается в том, что лепка происходит из целого куска, когда все части вытягиваются из одного куска глины. </a:t>
            </a:r>
            <a:r>
              <a:rPr lang="ru-RU" sz="2800" b="1" dirty="0" smtClean="0">
                <a:solidFill>
                  <a:srgbClr val="002060"/>
                </a:solidFill>
              </a:rPr>
              <a:t>Его еще называют скульптурной лепкой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8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</a:t>
            </a:r>
            <a:r>
              <a:rPr lang="ru-RU" dirty="0"/>
              <a:t> Этап. Лепка из глины изделия</a:t>
            </a:r>
          </a:p>
        </p:txBody>
      </p:sp>
      <p:pic>
        <p:nvPicPr>
          <p:cNvPr id="8194" name="Picture 2" descr="F:\1113.03.2026 г. Орлята России ВП на конкурс\Attachments_zazsch@yandex.ru_2026-03-13_09-46-01 (1)\IMG_20260312_191540_4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071783" cy="530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34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Вначале нужно глину разогреть, чтобы она стала пластичной.</a:t>
            </a:r>
            <a:endParaRPr lang="ru-RU" dirty="0"/>
          </a:p>
        </p:txBody>
      </p:sp>
      <p:pic>
        <p:nvPicPr>
          <p:cNvPr id="6" name="Picture 2" descr="C:\Users\Trud\Desktop\2. Донской скакун\Attachments_zazsch@yandex.ru_2026-03-13_09-46-01\IMG_20260312_191512_7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971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Придаем круглому изделию форму цилиндра, ставя  его  на  поверхность  доски</a:t>
            </a:r>
            <a:endParaRPr lang="ru-RU" sz="2800" b="1" dirty="0"/>
          </a:p>
        </p:txBody>
      </p:sp>
      <p:pic>
        <p:nvPicPr>
          <p:cNvPr id="7170" name="Picture 2" descr="F:\1113.03.2026 г. Орлята России ВП на конкурс\Attachments_zazsch@yandex.ru_2026-03-13_09-46-09 (2)\IMG_20260312_191629_2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8" y="1484784"/>
            <a:ext cx="3957604" cy="296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1113.03.2026 г. Орлята России ВП на конкурс\Attachments_zazsch@yandex.ru_2026-03-13_09-46-09 (2)\IMG_20260312_191911_2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788024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1113.03.2026 г. Орлята России ВП на конкурс\Attachments_zazsch@yandex.ru_2026-03-13_09-46-01 (1)\IMG_20260312_191937_8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48" y="4144389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643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Стекой-ножом посередине делаем углубление на 1.5 - 2 см с обеих сторон.</a:t>
            </a:r>
            <a:endParaRPr lang="ru-RU" dirty="0"/>
          </a:p>
        </p:txBody>
      </p:sp>
      <p:pic>
        <p:nvPicPr>
          <p:cNvPr id="1027" name="Picture 3" descr="F:\1113.03.2026 г. Орлята России ВП на конкурс\Attachments_zazsch@yandex.ru_2026-03-13_09-45-53\IMG_20260312_192239_3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rud\Desktop\13.03.2026 г. Орлята России ВП на конкурс\Attachments_zazsch@yandex.ru_2026-03-13_09-45-53\IMG_20260312_192542_38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4932040" cy="369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1113.03.2026 г. Орлята России ВП на конкурс\Attachments_zazsch@yandex.ru_2026-03-13_09-46-01 (1)\IMG_20260312_192323_8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96152"/>
            <a:ext cx="3086133" cy="23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336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Делим заготовку на две части. С одной половины делаем ноги коню с другой туловище.</a:t>
            </a:r>
            <a:endParaRPr lang="ru-RU" dirty="0"/>
          </a:p>
        </p:txBody>
      </p:sp>
      <p:pic>
        <p:nvPicPr>
          <p:cNvPr id="4098" name="Picture 2" descr="C:\Users\Trud\Desktop\13.03.2026 г. Орлята России ВП на конкурс\Attachments_zazsch@yandex.ru_2026-03-13_09-45-53\IMG_20260312_192735_7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92" y="2753544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:\1113.03.2026 г. Орлята России ВП на конкурс\Attachments_zazsch@yandex.ru_2026-03-13_09-46-01 (1)\IMG_20260312_192732_7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92" y="1844824"/>
            <a:ext cx="3718506" cy="278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680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одной части делаем, Вытягивая глину, шею и голову с ушами, с другой стороны  хвост </a:t>
            </a:r>
            <a:endParaRPr lang="ru-RU" dirty="0"/>
          </a:p>
        </p:txBody>
      </p:sp>
      <p:pic>
        <p:nvPicPr>
          <p:cNvPr id="5122" name="Picture 2" descr="C:\Users\Trud\Desktop\13.03.2026 г. Орлята России ВП на конкурс\Attachments_zazsch@yandex.ru_2026-03-13_09-45-53\IMG_20260312_193104_2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" y="1700808"/>
            <a:ext cx="4848538" cy="363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Trud\Desktop\13.03.2026 г. Орлята России ВП на конкурс\Attachments_zazsch@yandex.ru_2026-03-13_09-45-53\IMG_20260312_193534_2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980" y="3347610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703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Чтобы придать изящную форму коню срезаем лишнюю глину с ножек и хвостика стекой</a:t>
            </a:r>
            <a:endParaRPr lang="ru-RU" sz="2800" b="1" dirty="0"/>
          </a:p>
        </p:txBody>
      </p:sp>
      <p:pic>
        <p:nvPicPr>
          <p:cNvPr id="7170" name="Picture 2" descr="C:\Users\Trud\Desktop\13.03.2026 г. Орлята России ВП на конкурс\Attachments_zazsch@yandex.ru_2026-03-13_09-45-53\IMG_20260312_193930_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4" y="1622485"/>
            <a:ext cx="4656517" cy="34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1113.03.2026 г. Орлята России ВП на конкурс\Attachments_zazsch@yandex.ru_2026-03-13_09-45-53\IMG_20260312_194037_7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605676" cy="345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080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/>
              <a:t>г</a:t>
            </a:r>
            <a:r>
              <a:rPr lang="ru-RU" sz="2800" b="1" dirty="0" smtClean="0"/>
              <a:t>риву  на шее  и уши на голове можно сделать способом вытягивания глины или способом </a:t>
            </a:r>
            <a:r>
              <a:rPr lang="ru-RU" sz="2800" b="1" dirty="0" err="1" smtClean="0"/>
              <a:t>налепа</a:t>
            </a:r>
            <a:r>
              <a:rPr lang="ru-RU" sz="2800" b="1" dirty="0" smtClean="0"/>
              <a:t> жгутика и отдельных заготовок</a:t>
            </a:r>
            <a:endParaRPr lang="ru-RU" sz="2800" b="1" dirty="0"/>
          </a:p>
        </p:txBody>
      </p:sp>
      <p:pic>
        <p:nvPicPr>
          <p:cNvPr id="2051" name="Picture 3" descr="F:\1113.03.2026 г. Орлята России ВП на конкурс\Attachments_zazsch@yandex.ru_2026-03-13_09-45-53\IMG_20260312_194111_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4759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1113.03.2026 г. Орлята России ВП на конкурс\Attachments_zazsch@yandex.ru_2026-03-13_09-45-53\IMG_20260312_194159_3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88" y="3356992"/>
            <a:ext cx="4668011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31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Разведение лошаде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92"/>
            <a:ext cx="8568951" cy="6597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696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Стекой-ножом намечаем ножки на заготовке или разрезаем ее, деля на две части                 (передние и задние ножки).</a:t>
            </a:r>
            <a:endParaRPr lang="ru-RU" sz="2800" b="1" dirty="0"/>
          </a:p>
        </p:txBody>
      </p:sp>
      <p:pic>
        <p:nvPicPr>
          <p:cNvPr id="3074" name="Picture 2" descr="F:\1113.03.2026 г. Орлята России ВП на конкурс\Attachments_zazsch@yandex.ru_2026-03-13_09-45-53\IMG_20260312_195148_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21" y="1758107"/>
            <a:ext cx="4400098" cy="33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1113.03.2026 г. Орлята России ВП на конкурс\Attachments_zazsch@yandex.ru_2026-03-13_09-45-53\IMG_20260312_195858_9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20" y="3251702"/>
            <a:ext cx="4788024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37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Стекой-палочкой намечаем глаза, ноздри на голове, прорисовываем гриву на шее, хвост на туловище, копыта на ногах.</a:t>
            </a:r>
            <a:br>
              <a:rPr lang="ru-RU" sz="2800" b="1" dirty="0" smtClean="0"/>
            </a:br>
            <a:r>
              <a:rPr lang="ru-RU" sz="2800" b="1" dirty="0" smtClean="0"/>
              <a:t>Влажной салфеткой сглаживаем неровности на поверхности изделия игрушки.</a:t>
            </a:r>
            <a:endParaRPr lang="ru-RU" sz="2800" b="1" dirty="0"/>
          </a:p>
        </p:txBody>
      </p:sp>
      <p:pic>
        <p:nvPicPr>
          <p:cNvPr id="5122" name="Picture 2" descr="F:\1113.03.2026 г. Орлята России ВП на конкурс\Attachments_zazsch@yandex.ru_2026-03-13_09-45-53\IMG_20260312_200701_7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1113.03.2026 г. Орлята России ВП на конкурс\Attachments_zazsch@yandex.ru_2026-03-13_09-45-53\IMG_20260312_200745_5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72" y="3212976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214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en-US" dirty="0"/>
              <a:t>I</a:t>
            </a:r>
            <a:r>
              <a:rPr lang="ru-RU" dirty="0" smtClean="0"/>
              <a:t> </a:t>
            </a:r>
            <a:r>
              <a:rPr lang="ru-RU" dirty="0"/>
              <a:t>Этап</a:t>
            </a:r>
            <a:r>
              <a:rPr lang="ru-RU" dirty="0" smtClean="0"/>
              <a:t>. Сушка изделия (3-5 дней)</a:t>
            </a:r>
            <a:endParaRPr lang="ru-RU" dirty="0"/>
          </a:p>
        </p:txBody>
      </p:sp>
      <p:pic>
        <p:nvPicPr>
          <p:cNvPr id="4098" name="Picture 2" descr="C:\Users\X\Desktop\2. Донской скакун\Attachments_zazsch@yandex.ru_2026-03-12_16-12-46\IMG_20260311_190044_5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2854"/>
            <a:ext cx="7553528" cy="566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430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</a:t>
            </a:r>
            <a:r>
              <a:rPr lang="ru-RU" dirty="0" smtClean="0"/>
              <a:t> </a:t>
            </a:r>
            <a:r>
              <a:rPr lang="ru-RU" dirty="0"/>
              <a:t>Этап</a:t>
            </a:r>
            <a:r>
              <a:rPr lang="ru-RU" dirty="0" smtClean="0"/>
              <a:t>. Покрытие белой гуашью.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686800" cy="4525963"/>
          </a:xfrm>
        </p:spPr>
        <p:txBody>
          <a:bodyPr>
            <a:noAutofit/>
          </a:bodyPr>
          <a:lstStyle/>
          <a:p>
            <a:endParaRPr lang="ru-RU" sz="1600" dirty="0"/>
          </a:p>
        </p:txBody>
      </p:sp>
      <p:pic>
        <p:nvPicPr>
          <p:cNvPr id="5122" name="Picture 2" descr="C:\Users\X\Desktop\2. Донской скакун\Attachments_zazsch@yandex.ru_2026-03-12_16-12-46\IMG_20260311_191527_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396203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00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</a:t>
            </a:r>
            <a:r>
              <a:rPr lang="ru-RU" dirty="0" smtClean="0"/>
              <a:t> </a:t>
            </a:r>
            <a:r>
              <a:rPr lang="ru-RU" dirty="0"/>
              <a:t>Этап</a:t>
            </a:r>
            <a:r>
              <a:rPr lang="ru-RU" dirty="0" smtClean="0"/>
              <a:t>. Нанесение элементов росписи карандашом и выполнение ее в цвете гуашью.</a:t>
            </a:r>
            <a:endParaRPr lang="ru-RU" dirty="0"/>
          </a:p>
        </p:txBody>
      </p:sp>
      <p:pic>
        <p:nvPicPr>
          <p:cNvPr id="6146" name="Picture 2" descr="C:\Users\X\Desktop\2. Донской скакун\Attachments_zazsch@yandex.ru_2026-03-12_16-12-46\IMG_20260311_202813_1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43271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66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2026 год – Год красной лошади, поэтому туловище выполняем красным цветом, цветы Донской степи «</a:t>
            </a:r>
            <a:r>
              <a:rPr lang="ru-RU" dirty="0" err="1" smtClean="0"/>
              <a:t>лазорики</a:t>
            </a:r>
            <a:r>
              <a:rPr lang="ru-RU" dirty="0" smtClean="0"/>
              <a:t>»  -тюльпаны (желтым, розовым) стебли зеленым цветом, гриву и хвост – черным. Приветствуется творчество!</a:t>
            </a:r>
            <a:endParaRPr lang="ru-RU" dirty="0"/>
          </a:p>
        </p:txBody>
      </p:sp>
      <p:pic>
        <p:nvPicPr>
          <p:cNvPr id="7170" name="Picture 2" descr="C:\Users\X\Desktop\2. Донской скакун\Attachments_zazsch@yandex.ru_2026-03-12_16-12-46\IMG_20260311_220906_8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50" y="2996952"/>
            <a:ext cx="5372053" cy="388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X\Desktop\2. Донской скакун\Attachments_zazsch@yandex.ru_2026-03-12_16-12-46\IMG_20260311_220511_7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61968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48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Белой гуашью можно сделать «</a:t>
            </a:r>
            <a:r>
              <a:rPr lang="ru-RU" dirty="0" err="1" smtClean="0"/>
              <a:t>бликовку</a:t>
            </a:r>
            <a:r>
              <a:rPr lang="ru-RU" dirty="0" smtClean="0"/>
              <a:t>» элементов, придать им выразительность. Готовое изделие покрываем лаком и сушим 1-2 дня. </a:t>
            </a:r>
            <a:br>
              <a:rPr lang="ru-RU" dirty="0" smtClean="0"/>
            </a:br>
            <a:r>
              <a:rPr lang="ru-RU" dirty="0" smtClean="0"/>
              <a:t>Игрушка «донской скакун – символ года» </a:t>
            </a:r>
            <a:r>
              <a:rPr lang="ru-RU" sz="4900" dirty="0" smtClean="0"/>
              <a:t>готова!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F:\1113.03.2026 г. Орлята России ВП на конкурс\Attachments_zazsch@yandex.ru_2026-03-13_09-45-53\IMG_20260312_231029_2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9842"/>
            <a:ext cx="4410877" cy="330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1113.03.2026 г. Орлята России ВП на конкурс\Attachments_zazsch@yandex.ru_2026-03-13_09-45-53\IMG_20260312_231147_9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24" y="3549842"/>
            <a:ext cx="4406280" cy="330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4400" dirty="0">
                <a:effectLst/>
              </a:rPr>
              <a:t> </a:t>
            </a:r>
            <a:r>
              <a:rPr lang="ru-RU" sz="4400" b="1" dirty="0">
                <a:solidFill>
                  <a:srgbClr val="AE0206"/>
                </a:solidFill>
                <a:effectLst/>
              </a:rPr>
              <a:t>Глина отблагодарит вас! </a:t>
            </a:r>
            <a:br>
              <a:rPr lang="ru-RU" sz="4400" b="1" dirty="0">
                <a:solidFill>
                  <a:srgbClr val="AE0206"/>
                </a:solidFill>
                <a:effectLst/>
              </a:rPr>
            </a:br>
            <a:endParaRPr lang="ru-RU" sz="4400" b="1" dirty="0">
              <a:solidFill>
                <a:srgbClr val="AE020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6600" b="1" dirty="0" smtClean="0">
                <a:solidFill>
                  <a:srgbClr val="AE0206"/>
                </a:solidFill>
              </a:rPr>
              <a:t>Пусть она принесёт </a:t>
            </a:r>
            <a:r>
              <a:rPr lang="ru-RU" sz="6600" b="1" smtClean="0">
                <a:solidFill>
                  <a:srgbClr val="AE0206"/>
                </a:solidFill>
              </a:rPr>
              <a:t>детям</a:t>
            </a:r>
            <a:r>
              <a:rPr lang="ru-RU" sz="6600" b="1" smtClean="0">
                <a:solidFill>
                  <a:srgbClr val="AE0206"/>
                </a:solidFill>
              </a:rPr>
              <a:t> и </a:t>
            </a:r>
            <a:r>
              <a:rPr lang="ru-RU" sz="6600" b="1" dirty="0" smtClean="0">
                <a:solidFill>
                  <a:srgbClr val="AE0206"/>
                </a:solidFill>
              </a:rPr>
              <a:t>родителям </a:t>
            </a:r>
            <a:r>
              <a:rPr lang="ru-RU" sz="6600" b="1" dirty="0">
                <a:solidFill>
                  <a:srgbClr val="AE0206"/>
                </a:solidFill>
              </a:rPr>
              <a:t>радость, </a:t>
            </a:r>
            <a:r>
              <a:rPr lang="ru-RU" sz="6600" b="1" dirty="0" smtClean="0">
                <a:solidFill>
                  <a:srgbClr val="AE0206"/>
                </a:solidFill>
              </a:rPr>
              <a:t>здоровье и желание творить добро!</a:t>
            </a:r>
            <a:endParaRPr lang="ru-RU" sz="6600" b="1" dirty="0">
              <a:solidFill>
                <a:srgbClr val="AE02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7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686800" cy="151216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AE0206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условий для развития детского творчества, патриотических чувств посредством обучения лепки из глины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276872"/>
            <a:ext cx="8686800" cy="4392488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rgbClr val="AE0206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>
                <a:solidFill>
                  <a:srgbClr val="AE020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эмоционально-эстетические, патриотические чувства посредством лепки игрушки символа Донского казачества.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Повысить интерес и желание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  заниматься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лепкой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глины, развивать их творческие способности с целью создания игрушек Донского края.</a:t>
            </a:r>
            <a:r>
              <a:rPr lang="ru-RU" sz="2400" b="1" dirty="0" smtClean="0">
                <a:solidFill>
                  <a:srgbClr val="AE0206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Глина – природный материал. Которым богат наш родной Донской край, наша </a:t>
            </a:r>
            <a:r>
              <a:rPr lang="ru-RU" dirty="0" err="1" smtClean="0"/>
              <a:t>Зазерское</a:t>
            </a:r>
            <a:r>
              <a:rPr lang="ru-RU" dirty="0" smtClean="0"/>
              <a:t> сельское поселение.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В </a:t>
            </a:r>
            <a:r>
              <a:rPr lang="ru-RU" sz="3600" dirty="0"/>
              <a:t>древности из глины делали посуду и игрушки для детей. Их </a:t>
            </a:r>
            <a:r>
              <a:rPr lang="ru-RU" sz="3600" dirty="0" smtClean="0"/>
              <a:t>мастерили еще из дерева, </a:t>
            </a:r>
            <a:r>
              <a:rPr lang="ru-RU" sz="3600" dirty="0"/>
              <a:t>кусочков </a:t>
            </a:r>
            <a:r>
              <a:rPr lang="ru-RU" sz="3600" dirty="0" smtClean="0"/>
              <a:t>ткани. Так появились народные промыслы на Руси. Посмотрите на выставку игрушек этих промыслов и назовите их.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6335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Дымковская игрушка</a:t>
            </a:r>
            <a:endParaRPr lang="ru-RU" dirty="0"/>
          </a:p>
        </p:txBody>
      </p:sp>
      <p:pic>
        <p:nvPicPr>
          <p:cNvPr id="10242" name="Picture 2" descr="C:\Users\X\Desktop\2. Донской скакун\Attachments_zazsch@yandex.ru_2026-03-12_15-57-34 (1)\IMG_20260312_155228_1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49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Филимоновская</a:t>
            </a:r>
            <a:r>
              <a:rPr lang="ru-RU" dirty="0" smtClean="0"/>
              <a:t> игрушка</a:t>
            </a:r>
            <a:endParaRPr lang="ru-RU" dirty="0"/>
          </a:p>
        </p:txBody>
      </p:sp>
      <p:pic>
        <p:nvPicPr>
          <p:cNvPr id="9218" name="Picture 2" descr="C:\Users\X\Desktop\2. Донской скакун\Attachments_zazsch@yandex.ru_2026-03-12_15-57-34 (1)\IMG_20260312_155524_59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16273" cy="518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06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Каргопольская</a:t>
            </a:r>
            <a:r>
              <a:rPr lang="ru-RU" dirty="0" smtClean="0"/>
              <a:t> игрушка</a:t>
            </a:r>
            <a:endParaRPr lang="ru-RU" dirty="0"/>
          </a:p>
        </p:txBody>
      </p:sp>
      <p:pic>
        <p:nvPicPr>
          <p:cNvPr id="8194" name="Picture 2" descr="C:\Users\X\Desktop\2. Донской скакун\Attachments_zazsch@yandex.ru_2026-03-12_15-57-34 (1)\IMG_20260312_155004_9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33564"/>
            <a:ext cx="7207141" cy="540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0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Глиняные изделия после обжига в муфельной печи называются керамикой.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Ростовской области славится </a:t>
            </a:r>
            <a:r>
              <a:rPr lang="ru-RU" dirty="0" err="1"/>
              <a:t>Семикаракорская</a:t>
            </a:r>
            <a:r>
              <a:rPr lang="ru-RU" dirty="0"/>
              <a:t> керамика.</a:t>
            </a:r>
          </a:p>
        </p:txBody>
      </p:sp>
      <p:pic>
        <p:nvPicPr>
          <p:cNvPr id="12290" name="Picture 2" descr="C:\Users\X\Desktop\2. Донской скакун\IMG_20260312_170332_2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095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1744</TotalTime>
  <Words>1043</Words>
  <Application>Microsoft Office PowerPoint</Application>
  <PresentationFormat>Экран (4:3)</PresentationFormat>
  <Paragraphs>65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Трек</vt:lpstr>
      <vt:lpstr>Разработал: советник директора по воспитанию и взаимодействию с детскими общественными объединениями                     Самсонова Надежда Алексеевна - 2026  год - </vt:lpstr>
      <vt:lpstr>Актуальность проекта</vt:lpstr>
      <vt:lpstr>Презентация PowerPoint</vt:lpstr>
      <vt:lpstr>Цель: создание условий для развития детского творчества, патриотических чувств посредством обучения лепки из глины</vt:lpstr>
      <vt:lpstr>Глина – природный материал. Которым богат наш родной Донской край, наша Зазерское сельское поселение.  </vt:lpstr>
      <vt:lpstr>Дымковская игрушка</vt:lpstr>
      <vt:lpstr>Филимоновская игрушка</vt:lpstr>
      <vt:lpstr>Каргопольская игрушка</vt:lpstr>
      <vt:lpstr> Глиняные изделия после обжига в муфельной печи называются керамикой. </vt:lpstr>
      <vt:lpstr>1 этап. Выполнение эскиза игрушки Донского скакуна – символа года.</vt:lpstr>
      <vt:lpstr>История освоения казаками Дона</vt:lpstr>
      <vt:lpstr>Из истории Донской породы</vt:lpstr>
      <vt:lpstr>Донской скакун</vt:lpstr>
      <vt:lpstr>Презентация PowerPoint</vt:lpstr>
      <vt:lpstr>Презентация PowerPoint</vt:lpstr>
      <vt:lpstr>Этапы работы над проектом</vt:lpstr>
      <vt:lpstr>I Этап «Эскиз игрушки Донского скакуна».</vt:lpstr>
      <vt:lpstr>По восточному календарю 2026 год –   Год красной Огненной лошади</vt:lpstr>
      <vt:lpstr>Цветовое решение эскиза изделия</vt:lpstr>
      <vt:lpstr>Перед началом лепки повторяем правила техники безопасности</vt:lpstr>
      <vt:lpstr>  Существует 3 способа лепки из глины: конструктивный, пластический, комбинированный.                                               Мы выбираем пластический. </vt:lpstr>
      <vt:lpstr>II Этап. Лепка из глины изделия</vt:lpstr>
      <vt:lpstr>Вначале нужно глину разогреть, чтобы она стала пластичной.</vt:lpstr>
      <vt:lpstr>Придаем круглому изделию форму цилиндра, ставя  его  на  поверхность  доски</vt:lpstr>
      <vt:lpstr>Стекой-ножом посередине делаем углубление на 1.5 - 2 см с обеих сторон.</vt:lpstr>
      <vt:lpstr>Делим заготовку на две части. С одной половины делаем ноги коню с другой туловище.</vt:lpstr>
      <vt:lpstr>С одной части делаем, Вытягивая глину, шею и голову с ушами, с другой стороны  хвост </vt:lpstr>
      <vt:lpstr>Чтобы придать изящную форму коню срезаем лишнюю глину с ножек и хвостика стекой</vt:lpstr>
      <vt:lpstr>гриву  на шее  и уши на голове можно сделать способом вытягивания глины или способом налепа жгутика и отдельных заготовок</vt:lpstr>
      <vt:lpstr>Стекой-ножом намечаем ножки на заготовке или разрезаем ее, деля на две части                 (передние и задние ножки).</vt:lpstr>
      <vt:lpstr>  Стекой-палочкой намечаем глаза, ноздри на голове, прорисовываем гриву на шее, хвост на туловище, копыта на ногах. Влажной салфеткой сглаживаем неровности на поверхности изделия игрушки.</vt:lpstr>
      <vt:lpstr>III Этап. Сушка изделия (3-5 дней)</vt:lpstr>
      <vt:lpstr>IV Этап. Покрытие белой гуашью.</vt:lpstr>
      <vt:lpstr>V Этап. Нанесение элементов росписи карандашом и выполнение ее в цвете гуашью.</vt:lpstr>
      <vt:lpstr>   2026 год – Год красной лошади, поэтому туловище выполняем красным цветом, цветы Донской степи «лазорики»  -тюльпаны (желтым, розовым) стебли зеленым цветом, гриву и хвост – черным. Приветствуется творчество!</vt:lpstr>
      <vt:lpstr>    Белой гуашью можно сделать «бликовку» элементов, придать им выразительность. Готовое изделие покрываем лаком и сушим 1-2 дня.  Игрушка «донской скакун – символ года» готова! </vt:lpstr>
      <vt:lpstr>  Глина отблагодарит вас!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Trud</cp:lastModifiedBy>
  <cp:revision>159</cp:revision>
  <dcterms:created xsi:type="dcterms:W3CDTF">2013-08-11T08:00:57Z</dcterms:created>
  <dcterms:modified xsi:type="dcterms:W3CDTF">2026-03-15T10:38:38Z</dcterms:modified>
</cp:coreProperties>
</file>