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sldIdLst>
    <p:sldId id="259" r:id="rId3"/>
    <p:sldId id="271" r:id="rId4"/>
    <p:sldId id="261" r:id="rId5"/>
    <p:sldId id="262" r:id="rId6"/>
    <p:sldId id="274" r:id="rId7"/>
    <p:sldId id="275" r:id="rId8"/>
    <p:sldId id="277" r:id="rId9"/>
    <p:sldId id="279" r:id="rId10"/>
    <p:sldId id="273" r:id="rId11"/>
    <p:sldId id="27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1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9A5F0-1FE0-4120-9662-BDBB85954E04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7B4ACBDB-2880-4818-8C95-60530D27A7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8573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66D29-D6AC-472E-A954-CE4E87F2F2FF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0F5F3E08-5586-40DD-B629-D19B6C4F22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9125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BADAE-57E9-4EB5-A4A6-6439173330F0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76E4E-C0D4-4F73-8F57-40A9332317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50310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60872-E18A-448B-AAFB-78BB896F48E9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DC18C-EE0B-48B7-9B3C-8E014F82E4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792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392EE-6BB1-45AF-A669-D91261529BB2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fld id="{F2433D9A-E685-4095-A856-C22F1639E4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0361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A285E-6BD4-4114-A722-73AD1A1703C1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F04D0-A81A-4E12-A78E-E5BA4579E5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33571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D4DBF-4999-4765-98E1-70EBD60E44BC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9A1F8-9D7D-4963-82D0-7F97607DA7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03943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114F7-63E0-4CA8-B6B0-024860CCE97E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D8336-F2CB-4DE2-BC40-94147654AE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900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0112F-85FC-40C3-B253-8BC1F303854C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6ADB9-4CD2-45F8-91B5-0DF8D6D6DF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018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7A6FA-8E88-4FA3-83FE-5F22F5460960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70190-5743-45EF-BBAD-371E2C6D02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2531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3C100-D585-436B-ACBD-5E18F6F51191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74622-605F-4DB7-8A9C-DA36039214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419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8AF758-A9A9-42FA-B8AE-C5D4B12AEB82}" type="datetimeFigureOut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14.12.2010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  <a:latin typeface="Franklin Gothic Boo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F6BD54-C476-4EC1-83EF-8571AE208888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96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424936" cy="2852936"/>
          </a:xfrm>
        </p:spPr>
        <p:txBody>
          <a:bodyPr>
            <a:normAutofit fontScale="90000"/>
          </a:bodyPr>
          <a:lstStyle/>
          <a:p>
            <a:r>
              <a:rPr lang="ru-RU" sz="44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ФОРМИРОВАНИЕ ПОЛОЖИТЕЛЬНОЙ САМООЦЕНКИ</a:t>
            </a:r>
            <a:r>
              <a:rPr lang="en-US" sz="4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ОБУЧАЮЩЕГОСЯ – ВАЖНАЯ СОСТАВЛЯЮЩАЯ СЕМЕЙНОГО ВОСПИТАНИЯ»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501008"/>
            <a:ext cx="6172200" cy="1285884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«Если ты потерял деньги – ты ничего не потерял; если ты потерял честь – получи  славу, и ты найдешь честь; если ты потерял уверенность в себе – ты потерял все»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0" y="4572008"/>
            <a:ext cx="3886200" cy="1809742"/>
          </a:xfrm>
        </p:spPr>
        <p:txBody>
          <a:bodyPr/>
          <a:lstStyle/>
          <a:p>
            <a:pPr algn="r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Иоганн Вольфганг Гёте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7212" y="1556792"/>
            <a:ext cx="7829576" cy="350046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Большая ошибка – мечтать о себе больше, чем следует, и ценить себя ниже, чем стоишь.</a:t>
            </a:r>
            <a:endParaRPr lang="ru-RU" sz="4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43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4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Иоганн Вольфганг Гёте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6540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ambria" pitchFamily="18" charset="0"/>
              </a:rPr>
              <a:t>Что такое самооценка?</a:t>
            </a:r>
            <a:endParaRPr lang="ru-RU" sz="36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358246" cy="525953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9F0535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Самооценка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  -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оценка личностью самой 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себя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, своих возможностей, качеств и места среди других людей.</a:t>
            </a: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Cambria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(Из «Психологического словаря»)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1\Desktop\фото открытки\images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852936"/>
            <a:ext cx="5469234" cy="3440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7467600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Самооценка может быть: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357298"/>
            <a:ext cx="778674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9F0535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—  </a:t>
            </a:r>
            <a:r>
              <a:rPr lang="ru-RU" sz="3200" b="1" i="1" dirty="0" smtClean="0">
                <a:solidFill>
                  <a:srgbClr val="9F0535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заниженной</a:t>
            </a:r>
            <a:r>
              <a:rPr lang="ru-RU" sz="3200" b="1" dirty="0" smtClean="0">
                <a:solidFill>
                  <a:srgbClr val="9F0535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70C0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(из-за кажущейся недооценки себя и своих возможностей);</a:t>
            </a:r>
          </a:p>
          <a:p>
            <a:r>
              <a:rPr lang="ru-RU" sz="3200" dirty="0" smtClean="0">
                <a:solidFill>
                  <a:srgbClr val="666666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666666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666666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-  </a:t>
            </a:r>
            <a:r>
              <a:rPr lang="ru-RU" sz="3200" b="1" i="1" dirty="0" smtClean="0">
                <a:solidFill>
                  <a:srgbClr val="9F0535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завышенной</a:t>
            </a:r>
            <a:r>
              <a:rPr lang="ru-RU" sz="3200" dirty="0" smtClean="0">
                <a:solidFill>
                  <a:srgbClr val="666666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70C0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(из-за надуманной переоценки себя);</a:t>
            </a:r>
          </a:p>
          <a:p>
            <a:r>
              <a:rPr lang="ru-RU" sz="3200" dirty="0" smtClean="0">
                <a:solidFill>
                  <a:srgbClr val="666666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666666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666666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sz="3200" b="1" i="1" dirty="0" smtClean="0">
                <a:solidFill>
                  <a:srgbClr val="9F0535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адекватной</a:t>
            </a:r>
            <a:r>
              <a:rPr lang="ru-RU" sz="1400" b="1" dirty="0" smtClean="0">
                <a:solidFill>
                  <a:srgbClr val="9F0535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ru-RU" sz="3200" b="1" i="1" dirty="0" smtClean="0">
                <a:solidFill>
                  <a:srgbClr val="9F0535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нормальной),</a:t>
            </a:r>
            <a:r>
              <a:rPr lang="ru-RU" sz="1400" b="1" dirty="0" smtClean="0">
                <a:solidFill>
                  <a:srgbClr val="9F0535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70C0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соответствующей реальному представлению о себе.</a:t>
            </a:r>
            <a:endParaRPr lang="ru-RU" sz="32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35633"/>
            <a:ext cx="7972452" cy="178592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проявляется уровень самооценки в поведении? 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3" name="Группа 27"/>
          <p:cNvGrpSpPr/>
          <p:nvPr/>
        </p:nvGrpSpPr>
        <p:grpSpPr>
          <a:xfrm>
            <a:off x="2571736" y="2214554"/>
            <a:ext cx="3857652" cy="1357322"/>
            <a:chOff x="2464579" y="2208060"/>
            <a:chExt cx="4214842" cy="1650362"/>
          </a:xfrm>
        </p:grpSpPr>
        <p:cxnSp>
          <p:nvCxnSpPr>
            <p:cNvPr id="4" name="Прямая со стрелкой 3"/>
            <p:cNvCxnSpPr/>
            <p:nvPr/>
          </p:nvCxnSpPr>
          <p:spPr>
            <a:xfrm rot="5400000">
              <a:off x="3247150" y="1425489"/>
              <a:ext cx="720874" cy="2286016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 rot="16200000" flipH="1">
              <a:off x="5318852" y="1639803"/>
              <a:ext cx="792312" cy="1928826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rot="5400000">
              <a:off x="3925811" y="3032844"/>
              <a:ext cx="1649568" cy="1588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1714480" y="1500174"/>
            <a:ext cx="6072230" cy="7078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Адекватная  самооценка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7224" y="2928934"/>
            <a:ext cx="3357586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Активность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4942" y="2928934"/>
            <a:ext cx="3357586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Находчивость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488" y="4071942"/>
            <a:ext cx="3643338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Общительность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488" y="5072074"/>
            <a:ext cx="3643338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Чувство юмора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86050" y="6000768"/>
            <a:ext cx="3643338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Контактность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1" animBg="1"/>
      <p:bldP spid="9" grpId="1" animBg="1"/>
      <p:bldP spid="10" grpId="0" animBg="1"/>
      <p:bldP spid="11" grpId="1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93653"/>
            <a:ext cx="7972452" cy="21431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проявляется уровень самооценки в поведении? </a:t>
            </a:r>
            <a:r>
              <a:rPr lang="ru-RU" sz="3200" b="1" dirty="0" smtClean="0">
                <a:solidFill>
                  <a:srgbClr val="9F053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9F053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3" name="Группа 27"/>
          <p:cNvGrpSpPr/>
          <p:nvPr/>
        </p:nvGrpSpPr>
        <p:grpSpPr>
          <a:xfrm>
            <a:off x="2571736" y="2214554"/>
            <a:ext cx="3857652" cy="1357322"/>
            <a:chOff x="2464579" y="2208060"/>
            <a:chExt cx="4214842" cy="1650362"/>
          </a:xfrm>
        </p:grpSpPr>
        <p:cxnSp>
          <p:nvCxnSpPr>
            <p:cNvPr id="4" name="Прямая со стрелкой 3"/>
            <p:cNvCxnSpPr/>
            <p:nvPr/>
          </p:nvCxnSpPr>
          <p:spPr>
            <a:xfrm rot="5400000">
              <a:off x="3247150" y="1425489"/>
              <a:ext cx="720874" cy="2286016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 rot="16200000" flipH="1">
              <a:off x="5318852" y="1639803"/>
              <a:ext cx="792312" cy="1928826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rot="5400000">
              <a:off x="3925811" y="3032844"/>
              <a:ext cx="1649568" cy="1588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1714480" y="1500174"/>
            <a:ext cx="607223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9419B"/>
                </a:solidFill>
                <a:latin typeface="Times New Roman" pitchFamily="18" charset="0"/>
                <a:cs typeface="Times New Roman" pitchFamily="18" charset="0"/>
              </a:rPr>
              <a:t>Заниженная  самооценка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7224" y="2928934"/>
            <a:ext cx="335758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Пассивность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4942" y="2928934"/>
            <a:ext cx="335758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Мнительность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8926" y="4071942"/>
            <a:ext cx="3500462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Обидчивость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0364" y="5072074"/>
            <a:ext cx="3429024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Повышенная ранимость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rgbClr val="9F0535"/>
                </a:solidFill>
                <a:latin typeface="Times New Roman" pitchFamily="18" charset="0"/>
                <a:cs typeface="Times New Roman" pitchFamily="18" charset="0"/>
              </a:rPr>
              <a:t>Как проявляется уровень самооценки в поведении?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1" animBg="1"/>
      <p:bldP spid="9" grpId="1" animBg="1"/>
      <p:bldP spid="10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043890" cy="11281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проявляется уровень самооценки в поведении? </a:t>
            </a:r>
            <a:r>
              <a:rPr lang="ru-RU" sz="3200" b="1" dirty="0" smtClean="0">
                <a:solidFill>
                  <a:srgbClr val="9F053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9F0535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15002" y="1539723"/>
            <a:ext cx="4041648" cy="457200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Заниженная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788024" y="1539723"/>
            <a:ext cx="4041775" cy="457200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Завышенная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385583" y="2204864"/>
            <a:ext cx="3900486" cy="339546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Снижается  способность любить и понимать других.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Подсознательно придумываются прикрытия,  которые помогают спрятаться от мира.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3. Снижается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эффективность учебы.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>
          <a:xfrm>
            <a:off x="4608904" y="2131962"/>
            <a:ext cx="3914801" cy="325144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Часто бывают агрессивны с теми детьми, которые тоже хотят быть лидерами.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Стремятся быть лучше других.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Живут с формулой "Я - самый лучший (сильный, красивый). Вы все должны меня слушать". </a:t>
            </a:r>
          </a:p>
          <a:p>
            <a:endParaRPr lang="ru-RU" b="1" dirty="0" smtClean="0">
              <a:solidFill>
                <a:srgbClr val="09419B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 animBg="1"/>
      <p:bldP spid="6" grpId="0" build="p" animBg="1"/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5" y="285750"/>
            <a:ext cx="8858250" cy="5621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B58B80">
                    <a:lumMod val="50000"/>
                  </a:srgbClr>
                </a:solidFill>
                <a:latin typeface="Georgia" pitchFamily="18" charset="0"/>
              </a:rPr>
              <a:t>Причины неадекватной самооценки:</a:t>
            </a:r>
          </a:p>
          <a:p>
            <a:pPr algn="just">
              <a:lnSpc>
                <a:spcPct val="114000"/>
              </a:lnSpc>
              <a:buFont typeface="Arial" pitchFamily="34" charset="0"/>
              <a:buChar char="•"/>
              <a:defRPr/>
            </a:pPr>
            <a:r>
              <a:rPr lang="ru-RU" sz="3600" dirty="0">
                <a:solidFill>
                  <a:srgbClr val="B58B80">
                    <a:lumMod val="50000"/>
                  </a:srgbClr>
                </a:solidFill>
                <a:latin typeface="Georgia" pitchFamily="18" charset="0"/>
              </a:rPr>
              <a:t>ограниченный круг общения и деятельности;</a:t>
            </a:r>
          </a:p>
          <a:p>
            <a:pPr algn="just">
              <a:lnSpc>
                <a:spcPct val="114000"/>
              </a:lnSpc>
              <a:buFont typeface="Arial" pitchFamily="34" charset="0"/>
              <a:buChar char="•"/>
              <a:defRPr/>
            </a:pPr>
            <a:r>
              <a:rPr lang="ru-RU" sz="3600" dirty="0">
                <a:solidFill>
                  <a:srgbClr val="B58B80">
                    <a:lumMod val="50000"/>
                  </a:srgbClr>
                </a:solidFill>
                <a:latin typeface="Georgia" pitchFamily="18" charset="0"/>
              </a:rPr>
              <a:t> заниженные или завышенные оценки, даваемые ребёнку другими людьми;</a:t>
            </a:r>
          </a:p>
          <a:p>
            <a:pPr algn="just">
              <a:lnSpc>
                <a:spcPct val="114000"/>
              </a:lnSpc>
              <a:buFont typeface="Arial" pitchFamily="34" charset="0"/>
              <a:buChar char="•"/>
              <a:defRPr/>
            </a:pPr>
            <a:r>
              <a:rPr lang="ru-RU" sz="3600" dirty="0">
                <a:solidFill>
                  <a:srgbClr val="B58B80">
                    <a:lumMod val="50000"/>
                  </a:srgbClr>
                </a:solidFill>
                <a:latin typeface="Georgia" pitchFamily="18" charset="0"/>
              </a:rPr>
              <a:t> слабое развитие оценочных отношений в коллективе;</a:t>
            </a:r>
          </a:p>
          <a:p>
            <a:pPr algn="just">
              <a:lnSpc>
                <a:spcPct val="114000"/>
              </a:lnSpc>
              <a:buFont typeface="Arial" pitchFamily="34" charset="0"/>
              <a:buChar char="•"/>
              <a:defRPr/>
            </a:pPr>
            <a:r>
              <a:rPr lang="ru-RU" sz="3600" dirty="0">
                <a:solidFill>
                  <a:srgbClr val="B58B80">
                    <a:lumMod val="50000"/>
                  </a:srgbClr>
                </a:solidFill>
                <a:latin typeface="Georgia" pitchFamily="18" charset="0"/>
              </a:rPr>
              <a:t> случайные успехи или неуспехи.</a:t>
            </a:r>
          </a:p>
        </p:txBody>
      </p:sp>
    </p:spTree>
    <p:extLst>
      <p:ext uri="{BB962C8B-B14F-4D97-AF65-F5344CB8AC3E}">
        <p14:creationId xmlns:p14="http://schemas.microsoft.com/office/powerpoint/2010/main" val="381423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286808" cy="18582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Советы родителям, заинтересованным в формировании адекватной самооценки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186766" cy="419708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1. Не оберегайте ребенка от повседневных дел, не стремитесь решать все за него.</a:t>
            </a:r>
          </a:p>
          <a:p>
            <a:r>
              <a:rPr lang="ru-RU" b="1" dirty="0" smtClean="0"/>
              <a:t>2. Оставляйте ребенку право выбора.</a:t>
            </a:r>
          </a:p>
          <a:p>
            <a:r>
              <a:rPr lang="ru-RU" b="1" dirty="0" smtClean="0"/>
              <a:t>3. Поощряйте инициативу.</a:t>
            </a:r>
          </a:p>
          <a:p>
            <a:r>
              <a:rPr lang="ru-RU" b="1" dirty="0" smtClean="0"/>
              <a:t>4. Не забывайте, что ребенок внимательно наблюдает за вами.</a:t>
            </a:r>
          </a:p>
          <a:p>
            <a:r>
              <a:rPr lang="ru-RU" b="1" dirty="0" smtClean="0"/>
              <a:t>5. НЕ СРАВНИВАЙТЕ своего ребенка с другими детьми. Сравнивайте его  с самим собой.</a:t>
            </a:r>
          </a:p>
          <a:p>
            <a:r>
              <a:rPr lang="ru-RU" b="1" dirty="0" smtClean="0"/>
              <a:t>6. Не бойтесь показывать свою любовь!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123</TotalTime>
  <Words>316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Городская</vt:lpstr>
      <vt:lpstr>Трек</vt:lpstr>
      <vt:lpstr>«ФОРМИРОВАНИЕ ПОЛОЖИТЕЛЬНОЙ САМООЦЕНКИ ОБУЧАЮЩЕГОСЯ – ВАЖНАЯ СОСТАВЛЯЮЩАЯ СЕМЕЙНОГО ВОСПИТАНИЯ»  </vt:lpstr>
      <vt:lpstr> </vt:lpstr>
      <vt:lpstr>Что такое самооценка?</vt:lpstr>
      <vt:lpstr>Самооценка может быть: </vt:lpstr>
      <vt:lpstr>Как проявляется уровень самооценки в поведении?  </vt:lpstr>
      <vt:lpstr>Как проявляется уровень самооценки в поведении?   </vt:lpstr>
      <vt:lpstr>Как проявляется уровень самооценки в поведении?  </vt:lpstr>
      <vt:lpstr>Презентация PowerPoint</vt:lpstr>
      <vt:lpstr>Советы родителям, заинтересованным в формировании адекватной самооценки</vt:lpstr>
      <vt:lpstr>«Если ты потерял деньги – ты ничего не потерял; если ты потерял честь – получи  славу, и ты найдешь честь; если ты потерял уверенность в себе – ты потерял все»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ПОЛОЖИТЕЛЬНОЙ САМООЦЕНКИ ПОДРОСТКА – ВАЖНАЯ СОСТАВЛЯЮЩАЯ СЕМЕЙНОГО ВОСПИТАНИЯ.</dc:title>
  <dc:creator>1</dc:creator>
  <cp:lastModifiedBy>User</cp:lastModifiedBy>
  <cp:revision>22</cp:revision>
  <dcterms:modified xsi:type="dcterms:W3CDTF">2010-12-13T21:25:28Z</dcterms:modified>
</cp:coreProperties>
</file>